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66" r:id="rId15"/>
    <p:sldId id="267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0BAB27-85BA-47BA-80F3-CA5E49444F3A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2FF33-A51A-4F8C-83D0-799FE36439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085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2FF33-A51A-4F8C-83D0-799FE3643961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2670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2017/12/31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450703"/>
          </a:xfrm>
        </p:spPr>
        <p:txBody>
          <a:bodyPr>
            <a:normAutofit/>
          </a:bodyPr>
          <a:lstStyle/>
          <a:p>
            <a:r>
              <a:rPr kumimoji="1" lang="zh-HK" altLang="en-US" dirty="0" smtClean="0"/>
              <a:t>天一國憲法</a:t>
            </a: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kumimoji="1" lang="zh-HK" altLang="en-US" dirty="0" smtClean="0"/>
              <a:t>上癮、毒品、賭博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22342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自由與責任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一般法律：</a:t>
            </a: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kumimoji="1" lang="zh-HK" altLang="en-US" dirty="0" smtClean="0"/>
              <a:t>由政府（天使長）管束人民行爲</a:t>
            </a:r>
            <a:endParaRPr kumimoji="1" lang="en-US" altLang="zh-HK" dirty="0" smtClean="0"/>
          </a:p>
          <a:p>
            <a:r>
              <a:rPr lang="zh-HK" altLang="en-US" dirty="0" smtClean="0"/>
              <a:t>天一國：</a:t>
            </a: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zh-HK" altLang="en-US" dirty="0" smtClean="0"/>
              <a:t>人民行使「自由與責任」</a:t>
            </a: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zh-HK" altLang="en-US" dirty="0" smtClean="0"/>
              <a:t>「做乖仔」是自己責任</a:t>
            </a: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zh-HK" altLang="en-US" dirty="0" smtClean="0"/>
              <a:t>政府負責</a:t>
            </a:r>
            <a:r>
              <a:rPr lang="zh-HK" altLang="en-US" dirty="0" smtClean="0">
                <a:solidFill>
                  <a:srgbClr val="FF0000"/>
                </a:solidFill>
              </a:rPr>
              <a:t>保衛</a:t>
            </a:r>
            <a:r>
              <a:rPr lang="zh-HK" altLang="en-US" dirty="0" smtClean="0"/>
              <a:t>（無辜）人民的生命財產</a:t>
            </a: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en-US" altLang="zh-HK" dirty="0" smtClean="0"/>
              <a:t>—</a:t>
            </a:r>
            <a:r>
              <a:rPr lang="zh-HK" altLang="en-US" dirty="0" smtClean="0"/>
              <a:t>（懲治殺人、強姦、打劫等罪行）</a:t>
            </a:r>
            <a:endParaRPr lang="en-US" altLang="zh-HK" dirty="0" smtClean="0"/>
          </a:p>
        </p:txBody>
      </p:sp>
    </p:spTree>
    <p:extLst>
      <p:ext uri="{BB962C8B-B14F-4D97-AF65-F5344CB8AC3E}">
        <p14:creationId xmlns:p14="http://schemas.microsoft.com/office/powerpoint/2010/main" val="1374618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3.3.9</a:t>
            </a:r>
          </a:p>
          <a:p>
            <a:r>
              <a:rPr kumimoji="1" lang="en-US" altLang="ja-JP" dirty="0" smtClean="0"/>
              <a:t>18. </a:t>
            </a:r>
            <a:r>
              <a:rPr lang="zh-TW" altLang="en-US" dirty="0" smtClean="0"/>
              <a:t>國會可以規制毒品</a:t>
            </a:r>
            <a:r>
              <a:rPr lang="zh-TW" altLang="en-US" dirty="0"/>
              <a:t>（麻藥），但不得把之列爲非法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kumimoji="1" lang="en-US" altLang="ja-JP" dirty="0" smtClean="0"/>
              <a:t>17. </a:t>
            </a:r>
            <a:r>
              <a:rPr lang="zh-TW" altLang="en-US" dirty="0" smtClean="0"/>
              <a:t>國會不得立法規定任何職業須</a:t>
            </a:r>
            <a:r>
              <a:rPr lang="zh-TW" altLang="en-US" dirty="0"/>
              <a:t>要獲得政府牌照許可。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3594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毒品爲甚麼會上癮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566" y="1600200"/>
            <a:ext cx="346086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330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毒品的效果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藥物造成的「快感」</a:t>
            </a:r>
            <a:endParaRPr kumimoji="1" lang="en-US" altLang="zh-HK" dirty="0" smtClean="0"/>
          </a:p>
          <a:p>
            <a:r>
              <a:rPr lang="zh-HK" altLang="en-US" dirty="0" smtClean="0"/>
              <a:t>類似於努力取得成功時的快樂感覺</a:t>
            </a:r>
            <a:endParaRPr lang="en-US" altLang="zh-HK" dirty="0" smtClean="0"/>
          </a:p>
          <a:p>
            <a:r>
              <a:rPr kumimoji="1" lang="zh-HK" altLang="en-US" dirty="0" smtClean="0"/>
              <a:t>與其他上癮行爲（煙酒、賭博）類似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1224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HK" altLang="en-US" dirty="0" smtClean="0"/>
              <a:t>使用藥物本身</a:t>
            </a:r>
            <a:r>
              <a:rPr kumimoji="1" lang="zh-HK" altLang="en-US" dirty="0" smtClean="0">
                <a:solidFill>
                  <a:srgbClr val="FF0000"/>
                </a:solidFill>
              </a:rPr>
              <a:t>不足以</a:t>
            </a:r>
            <a:r>
              <a:rPr kumimoji="1" lang="zh-HK" altLang="en-US" dirty="0" smtClean="0"/>
              <a:t>導致上癮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醫院用止痛藥</a:t>
            </a:r>
            <a:endParaRPr kumimoji="1" lang="en-US" altLang="zh-HK" dirty="0" smtClean="0"/>
          </a:p>
          <a:p>
            <a:r>
              <a:rPr lang="zh-HK" altLang="en-US" dirty="0" smtClean="0"/>
              <a:t>越戰士兵</a:t>
            </a:r>
            <a:endParaRPr lang="en-US" altLang="zh-HK" dirty="0" smtClean="0"/>
          </a:p>
          <a:p>
            <a:r>
              <a:rPr kumimoji="1" lang="zh-HK" altLang="en-US" dirty="0" smtClean="0"/>
              <a:t>老鼠樂園 </a:t>
            </a:r>
            <a:r>
              <a:rPr kumimoji="1" lang="en-US" altLang="zh-HK" dirty="0" smtClean="0"/>
              <a:t>(rat park)</a:t>
            </a:r>
          </a:p>
          <a:p>
            <a:endParaRPr lang="en-US" altLang="ja-JP" dirty="0"/>
          </a:p>
          <a:p>
            <a:pPr marL="0" indent="0">
              <a:buNone/>
            </a:pPr>
            <a:r>
              <a:rPr kumimoji="1" lang="en-US" altLang="ja-JP" dirty="0" smtClean="0"/>
              <a:t>→</a:t>
            </a:r>
            <a:r>
              <a:rPr kumimoji="1" lang="zh-HK" altLang="en-US" dirty="0" smtClean="0"/>
              <a:t>「藥癮」不是主因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29044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理想的反吸毒政策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教育正確人生意義及健康生活</a:t>
            </a:r>
            <a:endParaRPr kumimoji="1" lang="en-US" altLang="zh-HK" dirty="0" smtClean="0"/>
          </a:p>
          <a:p>
            <a:r>
              <a:rPr lang="zh-HK" altLang="en-US" dirty="0" smtClean="0"/>
              <a:t>教育毒品真實</a:t>
            </a:r>
            <a:endParaRPr lang="en-US" altLang="zh-HK" dirty="0" smtClean="0"/>
          </a:p>
          <a:p>
            <a:r>
              <a:rPr kumimoji="1" lang="zh-HK" altLang="en-US" dirty="0" smtClean="0"/>
              <a:t>改善社會環境、強化家庭價值觀</a:t>
            </a:r>
            <a:endParaRPr kumimoji="1" lang="en-US" altLang="zh-HK" dirty="0" smtClean="0"/>
          </a:p>
          <a:p>
            <a:r>
              <a:rPr lang="zh-HK" altLang="en-US" dirty="0" smtClean="0"/>
              <a:t>針對毒癮原因，消除需求，以治標的方法徹底解決問題</a:t>
            </a:r>
            <a:endParaRPr lang="en-US" altLang="zh-HK" dirty="0" smtClean="0"/>
          </a:p>
          <a:p>
            <a:pPr marL="0" indent="0">
              <a:buNone/>
            </a:pPr>
            <a:r>
              <a:rPr lang="en-US" altLang="ja-JP" dirty="0" smtClean="0"/>
              <a:t>※</a:t>
            </a:r>
            <a:r>
              <a:rPr lang="zh-HK" altLang="en-US" dirty="0" smtClean="0"/>
              <a:t>亨進二代王對二世的教育、訓練：</a:t>
            </a: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zh-HK" altLang="en-US" dirty="0" smtClean="0"/>
              <a:t>透過現實的成功得到快感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3174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現行禁毒政策的問題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zh-HK" altLang="en-US" dirty="0" smtClean="0"/>
              <a:t>造成黑市市場，「重賞之下必有勇夫」</a:t>
            </a:r>
            <a:endParaRPr kumimoji="1" lang="en-US" altLang="zh-HK" dirty="0" smtClean="0"/>
          </a:p>
          <a:p>
            <a:r>
              <a:rPr lang="zh-HK" altLang="en-US" dirty="0" smtClean="0"/>
              <a:t>執法造成警員等人命傷亡</a:t>
            </a:r>
            <a:endParaRPr lang="en-US" altLang="zh-HK" dirty="0" smtClean="0"/>
          </a:p>
          <a:p>
            <a:r>
              <a:rPr lang="zh-HK" altLang="en-US" dirty="0" smtClean="0"/>
              <a:t>貪污、監守自盜、冤罪</a:t>
            </a:r>
            <a:endParaRPr lang="en-US" altLang="zh-HK" dirty="0" smtClean="0"/>
          </a:p>
          <a:p>
            <a:r>
              <a:rPr kumimoji="1" lang="zh-HK" altLang="en-US" dirty="0" smtClean="0"/>
              <a:t>「洪水猛獸」論不符合吸毒者實際經驗，無說服力</a:t>
            </a:r>
            <a:endParaRPr kumimoji="1" lang="en-US" altLang="zh-HK" dirty="0" smtClean="0"/>
          </a:p>
          <a:p>
            <a:r>
              <a:rPr lang="zh-HK" altLang="en-US" dirty="0" smtClean="0"/>
              <a:t>對吸毒者</a:t>
            </a:r>
            <a:r>
              <a:rPr lang="en-US" altLang="zh-HK" dirty="0" smtClean="0"/>
              <a:t>/</a:t>
            </a:r>
            <a:r>
              <a:rPr lang="zh-HK" altLang="en-US" dirty="0" smtClean="0"/>
              <a:t>毒販的</a:t>
            </a:r>
            <a:r>
              <a:rPr lang="zh-HK" altLang="en-US" dirty="0" smtClean="0">
                <a:solidFill>
                  <a:srgbClr val="FF0000"/>
                </a:solidFill>
              </a:rPr>
              <a:t>刑罰</a:t>
            </a:r>
            <a:r>
              <a:rPr lang="zh-HK" altLang="en-US" dirty="0" smtClean="0"/>
              <a:t>本身造成的損害大於毒品本身</a:t>
            </a:r>
            <a:endParaRPr lang="en-US" altLang="zh-HK" dirty="0" smtClean="0"/>
          </a:p>
          <a:p>
            <a:r>
              <a:rPr lang="zh-HK" altLang="en-US" dirty="0" smtClean="0"/>
              <a:t>吸毒者收監對其病態無幫助</a:t>
            </a:r>
            <a:endParaRPr lang="en-US" altLang="zh-HK" dirty="0" smtClean="0"/>
          </a:p>
          <a:p>
            <a:r>
              <a:rPr kumimoji="1" lang="zh-HK" altLang="en-US" dirty="0" smtClean="0"/>
              <a:t>事實：久未湊效</a:t>
            </a:r>
            <a:endParaRPr kumimoji="1" lang="ja-JP" altLang="en-US" i="1" dirty="0"/>
          </a:p>
        </p:txBody>
      </p:sp>
    </p:spTree>
    <p:extLst>
      <p:ext uri="{BB962C8B-B14F-4D97-AF65-F5344CB8AC3E}">
        <p14:creationId xmlns:p14="http://schemas.microsoft.com/office/powerpoint/2010/main" val="482620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責任問題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zh-HK" altLang="en-US" dirty="0" smtClean="0"/>
              <a:t>可否只拉毒販</a:t>
            </a:r>
            <a:r>
              <a:rPr kumimoji="1" lang="zh-HK" altLang="en-US" dirty="0" smtClean="0"/>
              <a:t>，不罰吸毒者？</a:t>
            </a:r>
            <a:endParaRPr kumimoji="1" lang="en-US" altLang="zh-HK" dirty="0" smtClean="0"/>
          </a:p>
          <a:p>
            <a:r>
              <a:rPr kumimoji="1" lang="zh-HK" altLang="en-US" dirty="0" smtClean="0"/>
              <a:t>受害人本身自願行爲，應負主要責任</a:t>
            </a: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kumimoji="1" lang="en-US" altLang="zh-HK" dirty="0" smtClean="0"/>
              <a:t>—</a:t>
            </a:r>
            <a:r>
              <a:rPr kumimoji="1" lang="zh-HK" altLang="en-US" dirty="0" smtClean="0"/>
              <a:t> 鎖又唔係，唔鎖又唔係</a:t>
            </a:r>
            <a:endParaRPr kumimoji="1" lang="en-US" altLang="zh-HK" dirty="0" smtClean="0"/>
          </a:p>
          <a:p>
            <a:r>
              <a:rPr lang="zh-HK" altLang="en-US" dirty="0" smtClean="0"/>
              <a:t>負責任的前提：應有</a:t>
            </a:r>
            <a:r>
              <a:rPr kumimoji="1" lang="zh-HK" altLang="en-US" dirty="0" smtClean="0"/>
              <a:t>適當及正確</a:t>
            </a:r>
            <a:r>
              <a:rPr lang="zh-HK" altLang="en-US" dirty="0"/>
              <a:t>（真實）</a:t>
            </a:r>
            <a:r>
              <a:rPr kumimoji="1" lang="zh-HK" altLang="en-US" dirty="0" smtClean="0"/>
              <a:t>教育（聖言</a:t>
            </a:r>
            <a:r>
              <a:rPr kumimoji="1" lang="en-US" altLang="zh-HK" dirty="0" smtClean="0"/>
              <a:t>/</a:t>
            </a:r>
            <a:r>
              <a:rPr kumimoji="1" lang="zh-HK" altLang="en-US" dirty="0" smtClean="0"/>
              <a:t>真理）</a:t>
            </a:r>
            <a:endParaRPr kumimoji="1" lang="en-US" altLang="zh-HK" dirty="0" smtClean="0"/>
          </a:p>
          <a:p>
            <a:pPr marL="0" indent="0">
              <a:buNone/>
            </a:pP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zh-HK" altLang="zh-HK" dirty="0" smtClean="0"/>
              <a:t>→</a:t>
            </a:r>
            <a:r>
              <a:rPr lang="zh-HK" altLang="en-US" dirty="0" smtClean="0"/>
              <a:t> 禁毒政策不合天理</a:t>
            </a: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en-US" altLang="zh-HK" dirty="0" smtClean="0"/>
              <a:t>(The devil is in the details.)</a:t>
            </a:r>
          </a:p>
          <a:p>
            <a:r>
              <a:rPr kumimoji="1" lang="zh-HK" altLang="en-US" dirty="0" smtClean="0"/>
              <a:t>應視作醫療問題處理，不是刑事問題</a:t>
            </a:r>
            <a:endParaRPr kumimoji="1" lang="en-US" altLang="zh-HK" dirty="0" smtClean="0"/>
          </a:p>
          <a:p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04069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大麻的真實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高藥用價值、營養價值</a:t>
            </a:r>
            <a:r>
              <a:rPr lang="en-US" altLang="zh-HK" dirty="0"/>
              <a:t/>
            </a:r>
            <a:br>
              <a:rPr lang="en-US" altLang="zh-HK" dirty="0"/>
            </a:br>
            <a:r>
              <a:rPr lang="zh-HK" altLang="en-US" dirty="0" smtClean="0"/>
              <a:t>（火麻仁、七味）</a:t>
            </a:r>
            <a:endParaRPr kumimoji="1" lang="en-US" altLang="zh-HK" dirty="0" smtClean="0"/>
          </a:p>
          <a:p>
            <a:r>
              <a:rPr lang="zh-HK" altLang="en-US" dirty="0" smtClean="0"/>
              <a:t>低「毒性」</a:t>
            </a: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zh-HK" altLang="en-US" dirty="0" smtClean="0"/>
              <a:t>（「致癌」？）</a:t>
            </a:r>
            <a:endParaRPr lang="en-US" altLang="zh-HK" dirty="0"/>
          </a:p>
          <a:p>
            <a:r>
              <a:rPr lang="zh-HK" altLang="en-US" dirty="0" smtClean="0"/>
              <a:t>物料、燃料價值</a:t>
            </a: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zh-HK" altLang="en-US" dirty="0" smtClean="0"/>
              <a:t>（造紙、縄、布、建築材料</a:t>
            </a:r>
            <a:r>
              <a:rPr lang="en-US" altLang="zh-HK" dirty="0" smtClean="0"/>
              <a:t>…</a:t>
            </a:r>
            <a:r>
              <a:rPr lang="zh-HK" altLang="en-US" dirty="0" smtClean="0"/>
              <a:t>）</a:t>
            </a:r>
            <a:endParaRPr lang="en-US" altLang="zh-HK" dirty="0" smtClean="0"/>
          </a:p>
          <a:p>
            <a:pPr marL="0" indent="0">
              <a:buNone/>
            </a:pPr>
            <a:r>
              <a:rPr lang="en-US" altLang="zh-HK" dirty="0"/>
              <a:t/>
            </a:r>
            <a:br>
              <a:rPr lang="en-US" altLang="zh-HK" dirty="0"/>
            </a:br>
            <a:r>
              <a:rPr lang="zh-HK" altLang="en-US" dirty="0" smtClean="0"/>
              <a:t>醜化、禁絕：石油</a:t>
            </a:r>
            <a:r>
              <a:rPr lang="en-US" altLang="zh-HK" dirty="0" smtClean="0"/>
              <a:t>/</a:t>
            </a:r>
            <a:r>
              <a:rPr lang="zh-HK" altLang="en-US" dirty="0" smtClean="0"/>
              <a:t>西藥奸商所爲</a:t>
            </a:r>
            <a:endParaRPr lang="en-US" altLang="zh-HK" dirty="0" smtClean="0"/>
          </a:p>
        </p:txBody>
      </p:sp>
    </p:spTree>
    <p:extLst>
      <p:ext uri="{BB962C8B-B14F-4D97-AF65-F5344CB8AC3E}">
        <p14:creationId xmlns:p14="http://schemas.microsoft.com/office/powerpoint/2010/main" val="1989670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天聖經：趣味事業</a:t>
            </a:r>
            <a:r>
              <a:rPr kumimoji="1" lang="en-US" altLang="zh-HK" dirty="0" smtClean="0"/>
              <a:t>/</a:t>
            </a:r>
            <a:r>
              <a:rPr kumimoji="1" lang="zh-HK" altLang="en-US" dirty="0" smtClean="0"/>
              <a:t>賭博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12.2.1.1</a:t>
            </a:r>
            <a:br>
              <a:rPr kumimoji="1" lang="en-US" altLang="ja-JP" dirty="0" smtClean="0"/>
            </a:br>
            <a:r>
              <a:rPr kumimoji="1" lang="en-US" altLang="ja-JP" dirty="0" smtClean="0"/>
              <a:t>What is the hobby industry? It includes casinos and team sports as well as hunting and fishing. I am developing these.</a:t>
            </a:r>
          </a:p>
          <a:p>
            <a:r>
              <a:rPr lang="en-US" altLang="ja-JP" dirty="0" smtClean="0"/>
              <a:t>12.2.2.3</a:t>
            </a:r>
            <a:br>
              <a:rPr lang="en-US" altLang="ja-JP" dirty="0" smtClean="0"/>
            </a:br>
            <a:r>
              <a:rPr lang="en-US" altLang="ja-JP" dirty="0" smtClean="0"/>
              <a:t>Casinos, sports, hunting, and fishing are all included in the hobby business. So the various participants did all these at the World Culture and Sports Festival, right?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66084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真父親聖言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/>
              <a:t>National Messiah workshop, November 5, 1998, Fort </a:t>
            </a:r>
            <a:r>
              <a:rPr lang="en-US" altLang="ja-JP" dirty="0" err="1"/>
              <a:t>Olimpo</a:t>
            </a:r>
            <a:r>
              <a:rPr lang="en-US" altLang="ja-JP" dirty="0"/>
              <a:t>: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i="1" dirty="0"/>
              <a:t>"We want to build a complete Hobby Industry. In Washington DC we have set up a skeet shooting facility. People really like it and we will set up the same here. We will prepare areas for sport fishing and hunting and </a:t>
            </a:r>
            <a:r>
              <a:rPr lang="en-US" altLang="ja-JP" i="1" dirty="0">
                <a:solidFill>
                  <a:srgbClr val="FF0000"/>
                </a:solidFill>
              </a:rPr>
              <a:t>even Las Vegas type gambling</a:t>
            </a:r>
            <a:r>
              <a:rPr lang="en-US" altLang="ja-JP" i="1" dirty="0"/>
              <a:t>. We will also set up an art college. There is nothing we can not do</a:t>
            </a:r>
            <a:r>
              <a:rPr lang="en-US" altLang="ja-JP" i="1" dirty="0" smtClean="0"/>
              <a:t>."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03084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真父親流連賭場的目的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觀察賭徒，以了解其上癮原因</a:t>
            </a:r>
            <a:endParaRPr kumimoji="1" lang="en-US" altLang="zh-HK" dirty="0" smtClean="0"/>
          </a:p>
          <a:p>
            <a:r>
              <a:rPr lang="zh-HK" altLang="en-US" dirty="0" smtClean="0"/>
              <a:t>研究博戲及科學賭術，以主管賭博</a:t>
            </a:r>
            <a:endParaRPr lang="en-US" altLang="zh-HK" dirty="0" smtClean="0"/>
          </a:p>
          <a:p>
            <a:r>
              <a:rPr kumimoji="1" lang="zh-HK" altLang="en-US" dirty="0"/>
              <a:t>找</a:t>
            </a:r>
            <a:r>
              <a:rPr kumimoji="1" lang="zh-HK" altLang="en-US" dirty="0" smtClean="0"/>
              <a:t>出有效</a:t>
            </a:r>
            <a:r>
              <a:rPr kumimoji="1" lang="zh-HK" altLang="en-US" dirty="0" smtClean="0">
                <a:solidFill>
                  <a:srgbClr val="FF0000"/>
                </a:solidFill>
              </a:rPr>
              <a:t>解決賭博問題</a:t>
            </a:r>
            <a:r>
              <a:rPr kumimoji="1" lang="zh-HK" altLang="en-US" dirty="0" smtClean="0"/>
              <a:t>的方法</a:t>
            </a:r>
            <a:endParaRPr kumimoji="1" lang="en-US" altLang="zh-HK" dirty="0" smtClean="0"/>
          </a:p>
          <a:p>
            <a:r>
              <a:rPr lang="zh-HK" altLang="en-US" dirty="0" smtClean="0"/>
              <a:t>發展賭業是以此爲前提，真父親「胸有成竹」（已究明解決方法）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0337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賭博的性質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勝利的「快感」（會上癮）</a:t>
            </a:r>
            <a:endParaRPr kumimoji="1" lang="en-US" altLang="zh-HK" dirty="0" smtClean="0"/>
          </a:p>
          <a:p>
            <a:r>
              <a:rPr lang="zh-HK" altLang="en-US" dirty="0" smtClean="0"/>
              <a:t>隨機性：短期經驗未必反映長期效果</a:t>
            </a:r>
            <a:endParaRPr lang="en-US" altLang="zh-HK" dirty="0" smtClean="0"/>
          </a:p>
          <a:p>
            <a:r>
              <a:rPr kumimoji="1" lang="zh-HK" altLang="en-US" dirty="0" smtClean="0"/>
              <a:t>多數人口無適當教育：</a:t>
            </a: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kumimoji="1" lang="zh-HK" altLang="en-US" dirty="0" smtClean="0"/>
              <a:t>無知＋短期經驗</a:t>
            </a:r>
            <a:r>
              <a:rPr kumimoji="1" lang="en-US" altLang="zh-HK" dirty="0" smtClean="0"/>
              <a:t>/</a:t>
            </a:r>
            <a:r>
              <a:rPr kumimoji="1" lang="zh-HK" altLang="en-US" dirty="0" smtClean="0"/>
              <a:t>觀察造成理性邏輯的混淆及誤認（外的無知）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9192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HK" altLang="en-US" dirty="0" smtClean="0"/>
              <a:t>賭博的本質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「高風險」的娛樂「消費」</a:t>
            </a:r>
            <a:r>
              <a:rPr lang="en-US" altLang="zh-HK" dirty="0"/>
              <a:t/>
            </a:r>
            <a:br>
              <a:rPr lang="en-US" altLang="zh-HK" dirty="0"/>
            </a:br>
            <a:r>
              <a:rPr lang="en-US" altLang="ja-JP" dirty="0" smtClean="0"/>
              <a:t>※</a:t>
            </a:r>
            <a:r>
              <a:rPr lang="zh-HK" altLang="en-US" dirty="0" smtClean="0"/>
              <a:t>「消費」即「不是賺錢方法」</a:t>
            </a:r>
            <a:endParaRPr kumimoji="1" lang="en-US" altLang="zh-HK" dirty="0" smtClean="0"/>
          </a:p>
          <a:p>
            <a:r>
              <a:rPr kumimoji="1" lang="zh-HK" altLang="en-US" dirty="0" smtClean="0"/>
              <a:t>賭場莊家的「抽水」（賭場優勢）造成「長賭必輸」</a:t>
            </a:r>
            <a:endParaRPr kumimoji="1" lang="en-US" altLang="zh-HK" dirty="0" smtClean="0"/>
          </a:p>
          <a:p>
            <a:r>
              <a:rPr lang="zh-HK" altLang="en-US" dirty="0" smtClean="0"/>
              <a:t>借高利貸會極端增加消費額</a:t>
            </a:r>
            <a:endParaRPr lang="en-US" altLang="zh-HK" dirty="0" smtClean="0"/>
          </a:p>
          <a:p>
            <a:r>
              <a:rPr lang="zh-HK" altLang="en-US" dirty="0" smtClean="0"/>
              <a:t>一般「賭術」（捉路、買纜、割禾青等）其實完全無效→</a:t>
            </a:r>
            <a:r>
              <a:rPr lang="zh-HK" altLang="en-US" dirty="0"/>
              <a:t>長賭必輸</a:t>
            </a:r>
            <a:endParaRPr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36687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負責任賭博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HK" altLang="en-US" dirty="0"/>
              <a:t>避免上癮原因</a:t>
            </a:r>
            <a:r>
              <a:rPr lang="zh-HK" altLang="en-US" dirty="0" smtClean="0"/>
              <a:t>：認識正確人生意義及</a:t>
            </a:r>
            <a:r>
              <a:rPr lang="zh-HK" altLang="en-US" dirty="0"/>
              <a:t>健康生活，明白賭博贏錢的快感只能當作娛樂</a:t>
            </a:r>
            <a:endParaRPr lang="en-US" altLang="zh-HK" dirty="0"/>
          </a:p>
          <a:p>
            <a:r>
              <a:rPr kumimoji="1" lang="zh-HK" altLang="en-US" dirty="0" smtClean="0"/>
              <a:t>視賭博爲娛樂</a:t>
            </a:r>
            <a:r>
              <a:rPr kumimoji="1" lang="zh-HK" altLang="en-US" dirty="0" smtClean="0">
                <a:solidFill>
                  <a:srgbClr val="FF0000"/>
                </a:solidFill>
              </a:rPr>
              <a:t>消費</a:t>
            </a:r>
            <a:r>
              <a:rPr kumimoji="1" lang="zh-HK" altLang="en-US" dirty="0" smtClean="0"/>
              <a:t>，非賺錢方法</a:t>
            </a:r>
            <a:endParaRPr kumimoji="1" lang="en-US" altLang="zh-HK" dirty="0" smtClean="0"/>
          </a:p>
          <a:p>
            <a:r>
              <a:rPr lang="zh-HK" altLang="en-US" dirty="0" smtClean="0"/>
              <a:t>理解高風險性質，只以「閒錢」作賭本，不借錢賭博</a:t>
            </a:r>
            <a:endParaRPr lang="en-US" altLang="zh-HK" dirty="0" smtClean="0"/>
          </a:p>
          <a:p>
            <a:r>
              <a:rPr kumimoji="1" lang="zh-HK" altLang="en-US" dirty="0" smtClean="0"/>
              <a:t>在有需要個案：</a:t>
            </a:r>
            <a:endParaRPr kumimoji="1" lang="en-US" altLang="zh-HK" dirty="0" smtClean="0"/>
          </a:p>
          <a:p>
            <a:pPr lvl="1"/>
            <a:r>
              <a:rPr kumimoji="1" lang="zh-HK" altLang="en-US" dirty="0" smtClean="0"/>
              <a:t>科學解釋「莊家抽水」及「長賭必輸」</a:t>
            </a:r>
            <a:endParaRPr kumimoji="1" lang="en-US" altLang="zh-HK" dirty="0" smtClean="0"/>
          </a:p>
          <a:p>
            <a:pPr lvl="1"/>
            <a:r>
              <a:rPr kumimoji="1" lang="zh-HK" altLang="en-US" dirty="0" smtClean="0"/>
              <a:t>論破無效賭術</a:t>
            </a:r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2903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理想的展開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普及「負責任賭博」知識，參與賭博者均遵行</a:t>
            </a:r>
            <a:endParaRPr kumimoji="1" lang="en-US" altLang="zh-HK" dirty="0" smtClean="0"/>
          </a:p>
          <a:p>
            <a:r>
              <a:rPr lang="zh-HK" altLang="en-US" dirty="0" smtClean="0"/>
              <a:t>成功預防賭博問題，避免成受害人</a:t>
            </a:r>
            <a:endParaRPr lang="en-US" altLang="zh-HK" dirty="0" smtClean="0"/>
          </a:p>
          <a:p>
            <a:r>
              <a:rPr kumimoji="1" lang="zh-HK" altLang="en-US" dirty="0" smtClean="0"/>
              <a:t>摒棄「洪水猛獸」論，增加參與人口</a:t>
            </a:r>
            <a:endParaRPr kumimoji="1" lang="en-US" altLang="zh-HK" dirty="0" smtClean="0"/>
          </a:p>
          <a:p>
            <a:r>
              <a:rPr kumimoji="1" lang="zh-HK" altLang="en-US" dirty="0" smtClean="0"/>
              <a:t>維持賭場收入，無需剝削賭徒</a:t>
            </a:r>
            <a:endParaRPr kumimoji="1" lang="en-US" altLang="zh-HK" dirty="0" smtClean="0"/>
          </a:p>
          <a:p>
            <a:r>
              <a:rPr lang="zh-HK" altLang="en-US" dirty="0" smtClean="0"/>
              <a:t>人民可享受賭博娛樂，可作慈善籌款用途等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41307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現在情勢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靠「洪水猛獸」論阻嚇</a:t>
            </a: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kumimoji="1" lang="en-US" altLang="zh-HK" dirty="0" smtClean="0"/>
              <a:t>—</a:t>
            </a:r>
            <a:r>
              <a:rPr kumimoji="1" lang="zh-HK" altLang="en-US" dirty="0" smtClean="0"/>
              <a:t>與賭博實際經驗（短期）不符，欠說服力</a:t>
            </a:r>
            <a:endParaRPr kumimoji="1" lang="en-US" altLang="zh-HK" dirty="0" smtClean="0"/>
          </a:p>
          <a:p>
            <a:r>
              <a:rPr lang="zh-HK" altLang="en-US" dirty="0" smtClean="0"/>
              <a:t>賭場主要靠剝削問題</a:t>
            </a:r>
            <a:r>
              <a:rPr lang="en-US" altLang="zh-HK" dirty="0" smtClean="0"/>
              <a:t>/</a:t>
            </a:r>
            <a:r>
              <a:rPr lang="zh-HK" altLang="en-US" dirty="0" smtClean="0"/>
              <a:t>病態賭徒來生存</a:t>
            </a:r>
            <a:endParaRPr lang="en-US" altLang="zh-HK" dirty="0" smtClean="0"/>
          </a:p>
          <a:p>
            <a:r>
              <a:rPr kumimoji="1" lang="zh-HK" altLang="en-US" dirty="0" smtClean="0"/>
              <a:t>法例限制賭博經營甚至私人社交賭博，牌照造成獨市</a:t>
            </a:r>
            <a:endParaRPr kumimoji="1" lang="en-US" altLang="zh-HK" dirty="0" smtClean="0"/>
          </a:p>
          <a:p>
            <a:r>
              <a:rPr lang="zh-HK" altLang="en-US" dirty="0" smtClean="0"/>
              <a:t>市面現行「負責任賭博」：模糊、混淆、無力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8637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總結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解決毒品問題及賭博問題的關鍵，在於個人責任（教育），不在於政府操控</a:t>
            </a:r>
            <a:endParaRPr kumimoji="1" lang="en-US" altLang="zh-HK" dirty="0" smtClean="0"/>
          </a:p>
          <a:p>
            <a:r>
              <a:rPr lang="zh-HK" altLang="en-US" dirty="0" smtClean="0"/>
              <a:t>毒品的損害可能較急促、嚴重及不可收拾，故需適當管制</a:t>
            </a:r>
            <a:endParaRPr lang="en-US" altLang="zh-HK" dirty="0" smtClean="0"/>
          </a:p>
          <a:p>
            <a:r>
              <a:rPr kumimoji="1" lang="zh-HK" altLang="en-US" dirty="0" smtClean="0"/>
              <a:t>賭博的損害多來自高利貸</a:t>
            </a: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kumimoji="1" lang="zh-HK" altLang="en-US" dirty="0" smtClean="0"/>
              <a:t>（天一國憲法</a:t>
            </a:r>
            <a:r>
              <a:rPr kumimoji="1" lang="en-US" altLang="zh-HK" dirty="0" smtClean="0"/>
              <a:t>3.3.8.21</a:t>
            </a:r>
            <a:r>
              <a:rPr kumimoji="1" lang="zh-HK" altLang="en-US" dirty="0" smtClean="0"/>
              <a:t>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9028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375</Words>
  <Application>Microsoft Office PowerPoint</Application>
  <PresentationFormat>画面に合わせる (4:3)</PresentationFormat>
  <Paragraphs>86</Paragraphs>
  <Slides>19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0" baseType="lpstr">
      <vt:lpstr>Office テーマ</vt:lpstr>
      <vt:lpstr>天一國憲法  上癮、毒品、賭博</vt:lpstr>
      <vt:lpstr>自由與責任</vt:lpstr>
      <vt:lpstr>憲法條文</vt:lpstr>
      <vt:lpstr>毒品爲甚麼會上癮</vt:lpstr>
      <vt:lpstr>毒品的效果</vt:lpstr>
      <vt:lpstr>使用藥物本身不足以導致上癮</vt:lpstr>
      <vt:lpstr>理想的反吸毒政策</vt:lpstr>
      <vt:lpstr>現行禁毒政策的問題</vt:lpstr>
      <vt:lpstr>責任問題</vt:lpstr>
      <vt:lpstr>大麻的真實</vt:lpstr>
      <vt:lpstr>天聖經：趣味事業/賭博</vt:lpstr>
      <vt:lpstr>真父親聖言</vt:lpstr>
      <vt:lpstr>真父親流連賭場的目的</vt:lpstr>
      <vt:lpstr>賭博的性質</vt:lpstr>
      <vt:lpstr>賭博的本質</vt:lpstr>
      <vt:lpstr>負責任賭博</vt:lpstr>
      <vt:lpstr>理想的展開</vt:lpstr>
      <vt:lpstr>現在情勢</vt:lpstr>
      <vt:lpstr>總結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天一國憲法 上癮、毒品、賭博</dc:title>
  <dc:creator>Alan</dc:creator>
  <cp:lastModifiedBy>FJ-USER</cp:lastModifiedBy>
  <cp:revision>29</cp:revision>
  <dcterms:created xsi:type="dcterms:W3CDTF">2017-08-17T06:29:05Z</dcterms:created>
  <dcterms:modified xsi:type="dcterms:W3CDTF">2017-12-31T08:33:51Z</dcterms:modified>
</cp:coreProperties>
</file>